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9" roundtripDataSignature="AMtx7mjXkwWLn+75Ef7TL2wDiS2UBj7A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2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3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3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6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3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3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3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3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3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3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file/d/1-plxTcicBexi6NKf1bURYGCw1slfoZJU/view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rive.google.com/file/d/1-plxTcicBexi6NKf1bURYGCw1slfoZJU/view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rive.google.com/file/d/1-plxTcicBexi6NKf1bURYGCw1slfoZJU/view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0.jpg"/><Relationship Id="rId6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0.jpg"/><Relationship Id="rId5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-plxTcicBexi6NKf1bURYGCw1slfoZJU/view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9066"/>
              <a:buNone/>
            </a:pPr>
            <a:r>
              <a:rPr lang="ro"/>
              <a:t>Algoritmi Avansați 2024</a:t>
            </a:r>
            <a:br>
              <a:rPr lang="ro"/>
            </a:br>
            <a:r>
              <a:rPr lang="ro"/>
              <a:t>c-3</a:t>
            </a:r>
            <a:br>
              <a:rPr lang="ro"/>
            </a:br>
            <a:r>
              <a:rPr lang="ro" sz="3300"/>
              <a:t>Hamiltonian Cycle Problem, TSP,</a:t>
            </a:r>
            <a:endParaRPr sz="3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ro" sz="3300"/>
              <a:t>bonus: Christofides’ algorithm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0" name="Google Shape;160;p10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Pentru un graf complet, ponderat, care respectă regula triunghiului, există algoritmi aproximativi pentru rezolvarea TSP! </a:t>
            </a:r>
            <a:endParaRPr b="1"/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0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68" name="Google Shape;168;p11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Pentru un graf complet, ponderat, care respectă regula triunghiului, există algoritmi aproximativi pentru rezolvarea TSP!!! </a:t>
            </a:r>
            <a:endParaRPr b="1"/>
          </a:p>
        </p:txBody>
      </p:sp>
      <p:pic>
        <p:nvPicPr>
          <p:cNvPr id="169" name="Google Shape;1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1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88975" y="4114300"/>
            <a:ext cx="766050" cy="8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77" name="Google Shape;177;p12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Regula triunghiului pe grafuri ne spune că pentru oricare 3 noduri interconectate  </a:t>
            </a:r>
            <a:r>
              <a:rPr b="1" i="1" lang="ro"/>
              <a:t>u,v,w</a:t>
            </a:r>
            <a:r>
              <a:rPr b="1" lang="ro"/>
              <a:t> avem: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len((u,v))≤len((v,w))+len((w,u))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Altfel spus, odată ce am traversat nodurile </a:t>
            </a:r>
            <a:r>
              <a:rPr b="1" i="1" lang="ro"/>
              <a:t>u,v,w</a:t>
            </a:r>
            <a:r>
              <a:rPr b="1" lang="ro"/>
              <a:t> - în această ordine, este mai eficient ca să ne întoarcem în </a:t>
            </a:r>
            <a:r>
              <a:rPr b="1" i="1" lang="ro"/>
              <a:t>u </a:t>
            </a:r>
            <a:r>
              <a:rPr b="1" lang="ro"/>
              <a:t>direct din </a:t>
            </a:r>
            <a:r>
              <a:rPr b="1" i="1" lang="ro"/>
              <a:t>w </a:t>
            </a:r>
            <a:r>
              <a:rPr b="1" lang="ro"/>
              <a:t>decât via </a:t>
            </a:r>
            <a:r>
              <a:rPr b="1" i="1" lang="ro"/>
              <a:t>v</a:t>
            </a:r>
            <a:r>
              <a:rPr b="1" lang="ro"/>
              <a:t>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Observație 2: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G un graf complet, ponderat, care respectă regula triunghiului. Și fie  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  un lanț în graful G. Atunci avem len((v</a:t>
            </a:r>
            <a:r>
              <a:rPr b="1" baseline="-25000" lang="ro"/>
              <a:t>1</a:t>
            </a:r>
            <a:r>
              <a:rPr b="1" lang="ro"/>
              <a:t>,v</a:t>
            </a:r>
            <a:r>
              <a:rPr b="1" baseline="-25000" lang="ro"/>
              <a:t>k</a:t>
            </a:r>
            <a:r>
              <a:rPr b="1" lang="ro"/>
              <a:t>))≤len(v</a:t>
            </a:r>
            <a:r>
              <a:rPr b="1" baseline="-25000" lang="ro"/>
              <a:t>1</a:t>
            </a:r>
            <a:r>
              <a:rPr b="1" lang="ro"/>
              <a:t>, v</a:t>
            </a:r>
            <a:r>
              <a:rPr b="1" baseline="-25000" lang="ro"/>
              <a:t>2</a:t>
            </a:r>
            <a:r>
              <a:rPr b="1" lang="ro"/>
              <a:t>, v</a:t>
            </a:r>
            <a:r>
              <a:rPr b="1" baseline="-25000" lang="ro"/>
              <a:t>3</a:t>
            </a:r>
            <a:r>
              <a:rPr b="1" lang="ro"/>
              <a:t>, …., v</a:t>
            </a:r>
            <a:r>
              <a:rPr b="1" baseline="-25000" lang="ro"/>
              <a:t>k</a:t>
            </a:r>
            <a:r>
              <a:rPr b="1" lang="ro"/>
              <a:t>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Justificare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78" name="Google Shape;17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84" name="Google Shape;184;p1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Asemănare dintre MST și TSP?</a:t>
            </a:r>
            <a:endParaRPr b="1" sz="2300"/>
          </a:p>
        </p:txBody>
      </p:sp>
      <p:pic>
        <p:nvPicPr>
          <p:cNvPr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92" name="Google Shape;192;p1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Asemănare dintre MST și TSP?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Ambele caută un traseu de cost total minim care </a:t>
            </a:r>
            <a:r>
              <a:rPr b="1" lang="ro" sz="2300"/>
              <a:t> să </a:t>
            </a:r>
            <a:r>
              <a:rPr b="1" lang="ro" sz="2300"/>
              <a:t>cuprindă toate nodurile</a:t>
            </a:r>
            <a:endParaRPr b="1" sz="2300"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01" name="Google Shape;2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Arbore parțial de cost minim - algoritmi și timpi de lucru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Diferențe dintre MST și TSP?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unul este un arbore, altul este un ciclu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1" lang="ro" sz="2300"/>
              <a:t>una este P iar alta este NP hard!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09" name="Google Shape;2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216" name="Google Shape;216;p1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Lema 3: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OPT costul soluției optime pentru TSP, iar MST - ponderea totală a unui Arbore parțial de cost minim pe baza aceluiași graf. Avem relația: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OPT≥MST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Justificare</a:t>
            </a:r>
            <a:endParaRPr b="1"/>
          </a:p>
        </p:txBody>
      </p:sp>
      <p:pic>
        <p:nvPicPr>
          <p:cNvPr id="217" name="Google Shape;21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ApproxTSP(G)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1: </a:t>
            </a:r>
            <a:r>
              <a:rPr b="1" lang="ro" sz="2300"/>
              <a:t>Calculăm</a:t>
            </a:r>
            <a:r>
              <a:rPr b="1" lang="ro" sz="2300"/>
              <a:t> arborele </a:t>
            </a:r>
            <a:r>
              <a:rPr b="1" lang="ro" sz="2300"/>
              <a:t>parțial</a:t>
            </a:r>
            <a:r>
              <a:rPr b="1" lang="ro" sz="2300"/>
              <a:t> de cost minim T pentru graful G.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2: Alegem un nod u ∈ T pe post de radacina.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3: Γ=Ø.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4: Parcurgere (u, Γ)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5: Concatenăm nodul u la finalul lui Γ pentru a </a:t>
            </a:r>
            <a:r>
              <a:rPr b="1" lang="ro" sz="2300"/>
              <a:t>închide</a:t>
            </a:r>
            <a:r>
              <a:rPr b="1" lang="ro" sz="2300"/>
              <a:t> un ciclu 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6: return Γ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8993"/>
              <a:buNone/>
            </a:pPr>
            <a:r>
              <a:t/>
            </a:r>
            <a:endParaRPr b="1" sz="2300"/>
          </a:p>
        </p:txBody>
      </p:sp>
      <p:pic>
        <p:nvPicPr>
          <p:cNvPr id="225" name="Google Shape;22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76870"/>
              <a:buNone/>
            </a:pPr>
            <a:r>
              <a:t/>
            </a:r>
            <a:endParaRPr b="1" sz="105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76870"/>
              <a:buNone/>
            </a:pPr>
            <a:r>
              <a:t/>
            </a:r>
            <a:endParaRPr b="1" sz="105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Parcurgere(u, Γ)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1: Concatenăm pe u la Γ.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2: pentru fiecare v, fiu al lui u: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6581"/>
              <a:buNone/>
            </a:pPr>
            <a:r>
              <a:rPr b="1" lang="ro" sz="1593"/>
              <a:t>3: Parcurgere(v, Γ)</a:t>
            </a:r>
            <a:endParaRPr b="1" sz="1593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0745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0745"/>
              <a:buNone/>
            </a:pPr>
            <a:r>
              <a:t/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80745"/>
              <a:buNone/>
            </a:pPr>
            <a:r>
              <a:t/>
            </a:r>
            <a:endParaRPr b="1" sz="2300"/>
          </a:p>
        </p:txBody>
      </p:sp>
      <p:pic>
        <p:nvPicPr>
          <p:cNvPr id="233" name="Google Shape;23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Ciclu </a:t>
            </a:r>
            <a:r>
              <a:rPr lang="ro"/>
              <a:t>Hamiltonian</a:t>
            </a:r>
            <a:r>
              <a:rPr lang="ro"/>
              <a:t> (HC-Problem)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Fie </a:t>
            </a:r>
            <a:r>
              <a:rPr b="1" i="1" lang="ro"/>
              <a:t>G=(V,E)</a:t>
            </a:r>
            <a:r>
              <a:rPr b="1" lang="ro"/>
              <a:t> un graf neorientat.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Numim </a:t>
            </a:r>
            <a:r>
              <a:rPr b="1" i="1" lang="ro"/>
              <a:t>ciclu hamiltonian</a:t>
            </a:r>
            <a:r>
              <a:rPr b="1" lang="ro"/>
              <a:t> un ciclu în </a:t>
            </a:r>
            <a:r>
              <a:rPr b="1" i="1" lang="ro"/>
              <a:t>G</a:t>
            </a:r>
            <a:r>
              <a:rPr b="1" lang="ro"/>
              <a:t> cu proprietatea că fiecare nod apare exact o singură dată.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HC-Problem este problema de decizie dacă într-un graf oarecare există sau nu un astfel de ciclu.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/>
              <a:t>HC-Problem este NP-Completa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12914" l="5705" r="5278" t="12088"/>
          <a:stretch/>
        </p:blipFill>
        <p:spPr>
          <a:xfrm>
            <a:off x="6943725" y="464900"/>
            <a:ext cx="2146425" cy="1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 2-aproximativ: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0" name="Google Shape;240;p20"/>
          <p:cNvSpPr txBox="1"/>
          <p:nvPr>
            <p:ph idx="1" type="body"/>
          </p:nvPr>
        </p:nvSpPr>
        <p:spPr>
          <a:xfrm>
            <a:off x="729450" y="2078875"/>
            <a:ext cx="80481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Teorema 4: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Algoritmul descris anterior este un algoritm 2-aproximativ pentru TSP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Justificare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2300"/>
          </a:p>
        </p:txBody>
      </p:sp>
      <p:pic>
        <p:nvPicPr>
          <p:cNvPr id="241" name="Google Shape;24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18047" y="3258722"/>
            <a:ext cx="5237100" cy="1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9" name="Google Shape;249;p21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</p:txBody>
      </p:sp>
      <p:pic>
        <p:nvPicPr>
          <p:cNvPr id="250" name="Google Shape;25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7" name="Google Shape;257;p22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DA!</a:t>
            </a:r>
            <a:endParaRPr b="1" sz="2300"/>
          </a:p>
        </p:txBody>
      </p:sp>
      <p:pic>
        <p:nvPicPr>
          <p:cNvPr id="258" name="Google Shape;25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2725" y="464900"/>
            <a:ext cx="2032426" cy="20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89853" y="464902"/>
            <a:ext cx="3065297" cy="20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Se poate oare mai bine?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sz="2300"/>
              <a:t>Algoritmul lui Christofides!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 sz="2300"/>
              <a:t>Un algoritm 3/2 aproximativ</a:t>
            </a:r>
            <a:endParaRPr b="1" sz="2300"/>
          </a:p>
        </p:txBody>
      </p:sp>
      <p:pic>
        <p:nvPicPr>
          <p:cNvPr id="267" name="Google Shape;267;p23"/>
          <p:cNvPicPr preferRelativeResize="0"/>
          <p:nvPr/>
        </p:nvPicPr>
        <p:blipFill rotWithShape="1">
          <a:blip r:embed="rId3">
            <a:alphaModFix/>
          </a:blip>
          <a:srcRect b="39230" l="22822" r="47967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 BONUS!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 txBox="1"/>
          <p:nvPr>
            <p:ph idx="1" type="body"/>
          </p:nvPr>
        </p:nvSpPr>
        <p:spPr>
          <a:xfrm>
            <a:off x="729450" y="2078875"/>
            <a:ext cx="76887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ChristofidesTSP(G)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1: </a:t>
            </a:r>
            <a:r>
              <a:rPr b="1" lang="ro" sz="2300"/>
              <a:t>Calculăm</a:t>
            </a:r>
            <a:r>
              <a:rPr b="1" lang="ro" sz="2300"/>
              <a:t> T, un APCM </a:t>
            </a:r>
            <a:r>
              <a:rPr b="1" lang="ro" sz="2300"/>
              <a:t>în</a:t>
            </a:r>
            <a:r>
              <a:rPr b="1" lang="ro" sz="2300"/>
              <a:t> G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2: Fie V∗ ⊂ V </a:t>
            </a:r>
            <a:r>
              <a:rPr b="1" lang="ro" sz="2300"/>
              <a:t>mulțimea</a:t>
            </a:r>
            <a:r>
              <a:rPr b="1" lang="ro" sz="2300"/>
              <a:t> de </a:t>
            </a:r>
            <a:r>
              <a:rPr b="1" lang="ro" sz="2300"/>
              <a:t>vârfuri</a:t>
            </a:r>
            <a:r>
              <a:rPr b="1" lang="ro" sz="2300"/>
              <a:t> de grad impar din  T . (va exista mereu un </a:t>
            </a:r>
            <a:r>
              <a:rPr b="1" lang="ro" sz="2300"/>
              <a:t>număr</a:t>
            </a:r>
            <a:r>
              <a:rPr b="1" lang="ro" sz="2300"/>
              <a:t> par de </a:t>
            </a:r>
            <a:r>
              <a:rPr b="1" lang="ro" sz="2300"/>
              <a:t>vârfuri</a:t>
            </a:r>
            <a:r>
              <a:rPr b="1" lang="ro" sz="2300"/>
              <a:t> de grad impar.)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3: Fie graful  G∗ =(V∗, E∗) - graful complet indus de V∗.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4: Calculăm M - cuplajul perfect de pondere totală minimă pentru G∗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5: reunim </a:t>
            </a:r>
            <a:r>
              <a:rPr b="1" lang="ro" sz="2300"/>
              <a:t>mulțimile</a:t>
            </a:r>
            <a:r>
              <a:rPr b="1" lang="ro" sz="2300"/>
              <a:t> M </a:t>
            </a:r>
            <a:r>
              <a:rPr b="1" lang="ro" sz="2300"/>
              <a:t>și</a:t>
            </a:r>
            <a:r>
              <a:rPr b="1" lang="ro" sz="2300"/>
              <a:t> T , 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6: deoarece toate nodurile au grad par, putem evidenția un ciclu Eulerian Γ </a:t>
            </a:r>
            <a:r>
              <a:rPr b="1" lang="ro" sz="2300"/>
              <a:t>în</a:t>
            </a:r>
            <a:r>
              <a:rPr b="1" lang="ro" sz="2300"/>
              <a:t> multigraful indus de M U T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8993"/>
              <a:buNone/>
            </a:pPr>
            <a:r>
              <a:rPr b="1" lang="ro" sz="2300"/>
              <a:t>7: Pentru fiecare vârf din Γ, </a:t>
            </a:r>
            <a:r>
              <a:rPr b="1" lang="ro" sz="2300"/>
              <a:t>eliminăm</a:t>
            </a:r>
            <a:r>
              <a:rPr b="1" lang="ro" sz="2300"/>
              <a:t> toate “dublurile” sale, reducând costul total.</a:t>
            </a:r>
            <a:endParaRPr b="1" sz="2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8993"/>
              <a:buNone/>
            </a:pPr>
            <a:r>
              <a:rPr b="1" lang="ro" sz="2300"/>
              <a:t>8: return Γ</a:t>
            </a:r>
            <a:endParaRPr b="1" sz="2300"/>
          </a:p>
        </p:txBody>
      </p:sp>
      <p:pic>
        <p:nvPicPr>
          <p:cNvPr id="274" name="Google Shape;274;p24"/>
          <p:cNvPicPr preferRelativeResize="0"/>
          <p:nvPr/>
        </p:nvPicPr>
        <p:blipFill rotWithShape="1">
          <a:blip r:embed="rId3">
            <a:alphaModFix/>
          </a:blip>
          <a:srcRect b="39230" l="22822" r="47967" t="7691"/>
          <a:stretch/>
        </p:blipFill>
        <p:spPr>
          <a:xfrm>
            <a:off x="7685575" y="504450"/>
            <a:ext cx="1458427" cy="149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4"/>
          <p:cNvPicPr preferRelativeResize="0"/>
          <p:nvPr/>
        </p:nvPicPr>
        <p:blipFill rotWithShape="1">
          <a:blip r:embed="rId4">
            <a:alphaModFix/>
          </a:blip>
          <a:srcRect b="39232" l="44696" r="24151" t="15228"/>
          <a:stretch/>
        </p:blipFill>
        <p:spPr>
          <a:xfrm>
            <a:off x="7229168" y="504450"/>
            <a:ext cx="1914834" cy="157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Next time: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729450" y="2078875"/>
            <a:ext cx="48234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ro"/>
              <a:t>Vertex Cover Problem</a:t>
            </a:r>
            <a:br>
              <a:rPr lang="ro"/>
            </a:br>
            <a:r>
              <a:rPr lang="ro"/>
              <a:t>Linear Programming</a:t>
            </a:r>
            <a:endParaRPr/>
          </a:p>
        </p:txBody>
      </p:sp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35615" l="10602" r="29362" t="2884"/>
          <a:stretch/>
        </p:blipFill>
        <p:spPr>
          <a:xfrm>
            <a:off x="5552845" y="502475"/>
            <a:ext cx="3591153" cy="206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0" name="Google Shape;110;p4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</a:t>
            </a:r>
            <a:r>
              <a:rPr lang="ro"/>
              <a:t> să </a:t>
            </a:r>
            <a:r>
              <a:rPr lang="ro"/>
              <a:t>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18" name="Google Shape;118;p5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Fie G un graf complet cu ponderi&gt;0 pe muchii.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Evident G este graf hamiltonian, dar se pune problema găsirii ciclului hamiltonian de cost total minim</a:t>
            </a:r>
            <a:r>
              <a:rPr b="1" lang="ro"/>
              <a:t>.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Costul unui ciclu este suma costurilor muchiilor din componența sa.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</a:t>
            </a:r>
            <a:r>
              <a:rPr lang="ro"/>
              <a:t> să </a:t>
            </a:r>
            <a:r>
              <a:rPr lang="ro"/>
              <a:t>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</a:t>
            </a:r>
            <a:r>
              <a:rPr b="1" lang="ro" sz="1400"/>
              <a:t>ă</a:t>
            </a:r>
            <a:r>
              <a:rPr b="1" lang="ro"/>
              <a:t>!</a:t>
            </a:r>
            <a:endParaRPr b="1"/>
          </a:p>
        </p:txBody>
      </p:sp>
      <p:pic>
        <p:nvPicPr>
          <p:cNvPr id="119" name="Google Shape;11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5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26" name="Google Shape;126;p6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</a:t>
            </a:r>
            <a:r>
              <a:rPr lang="ro"/>
              <a:t> să </a:t>
            </a:r>
            <a:r>
              <a:rPr lang="ro"/>
              <a:t>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TSP </a:t>
            </a:r>
            <a:r>
              <a:rPr lang="ro"/>
              <a:t>este o problema </a:t>
            </a:r>
            <a:r>
              <a:rPr b="1" lang="ro"/>
              <a:t>NP-hard</a:t>
            </a:r>
            <a:r>
              <a:rPr lang="ro"/>
              <a:t>. </a:t>
            </a:r>
            <a:r>
              <a:rPr b="1" lang="ro"/>
              <a:t>Găsirea unui algoritm aproximativ este necesara!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După cum vom vedea, nu dispunem de un astfel de algoritm.</a:t>
            </a:r>
            <a:endParaRPr b="1"/>
          </a:p>
        </p:txBody>
      </p:sp>
      <p:pic>
        <p:nvPicPr>
          <p:cNvPr id="127" name="Google Shape;1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6"/>
          <p:cNvPicPr preferRelativeResize="0"/>
          <p:nvPr/>
        </p:nvPicPr>
        <p:blipFill rotWithShape="1">
          <a:blip r:embed="rId4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</p:txBody>
      </p:sp>
      <p:sp>
        <p:nvSpPr>
          <p:cNvPr id="135" name="Google Shape;135;p7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o"/>
              <a:t>TSP: </a:t>
            </a:r>
            <a:br>
              <a:rPr lang="ro"/>
            </a:br>
            <a:r>
              <a:rPr lang="ro"/>
              <a:t>”Un vânzător ambulant vrea să își promoveze produsele în </a:t>
            </a:r>
            <a:r>
              <a:rPr i="1" lang="ro"/>
              <a:t>n</a:t>
            </a:r>
            <a:r>
              <a:rPr lang="ro"/>
              <a:t> locații. El dorește să treacă prin toate localitățile o singură dată, la final ajungând în localitatea de unde a plecat. Pentru a lucra cât mai eficient, vânzătorul dorește</a:t>
            </a:r>
            <a:r>
              <a:rPr lang="ro"/>
              <a:t> să </a:t>
            </a:r>
            <a:r>
              <a:rPr lang="ro"/>
              <a:t>minimizeze costul total al deplasării”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Teorema 1.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Nu există nicio valoare </a:t>
            </a:r>
            <a:r>
              <a:rPr i="1" lang="ro"/>
              <a:t>c</a:t>
            </a:r>
            <a:r>
              <a:rPr lang="ro"/>
              <a:t> pentru care</a:t>
            </a:r>
            <a:r>
              <a:rPr lang="ro"/>
              <a:t> să </a:t>
            </a:r>
            <a:r>
              <a:rPr lang="ro"/>
              <a:t>existe un algoritm în timp polinomial și care să ofere o soluție cu un factor de aproximare </a:t>
            </a:r>
            <a:r>
              <a:rPr i="1" lang="ro"/>
              <a:t>c</a:t>
            </a:r>
            <a:r>
              <a:rPr lang="ro"/>
              <a:t> pentru TSP, decât dacă </a:t>
            </a:r>
            <a:r>
              <a:rPr b="1" lang="ro"/>
              <a:t>P=NP</a:t>
            </a:r>
            <a:r>
              <a:rPr lang="ro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o"/>
              <a:t>Demo: Vom arată că există un asemenea algoritm aproximativ, dacă și numai dacă putem rezolva problema HC în timp polinomial.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Justificare</a:t>
            </a:r>
            <a:endParaRPr/>
          </a:p>
        </p:txBody>
      </p:sp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5">
            <a:alphaModFix/>
          </a:blip>
          <a:srcRect b="15616" l="0" r="47432" t="0"/>
          <a:stretch/>
        </p:blipFill>
        <p:spPr>
          <a:xfrm>
            <a:off x="7037925" y="464900"/>
            <a:ext cx="2032424" cy="18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8400" y="464900"/>
            <a:ext cx="2536750" cy="19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44" name="Google Shape;144;p8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Traveling Salesman Problem (TSP)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 </a:t>
            </a:r>
            <a:endParaRPr/>
          </a:p>
        </p:txBody>
      </p:sp>
      <p:sp>
        <p:nvSpPr>
          <p:cNvPr id="152" name="Google Shape;152;p9"/>
          <p:cNvSpPr txBox="1"/>
          <p:nvPr>
            <p:ph idx="1" type="body"/>
          </p:nvPr>
        </p:nvSpPr>
        <p:spPr>
          <a:xfrm>
            <a:off x="729450" y="2078875"/>
            <a:ext cx="7688700" cy="28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/>
              <a:t>În ciuda pesimismului oferit de rezultatul anterior, putem fi optimiști. :-)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Pug-ul nostru comis-voiajor se deplasează într-un spațiu euclidian. Deci se respectă întotdeauna regula triunghiului!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Regula triunghiului (recap): Pentru orice triunghi cu lungimea laturilor L</a:t>
            </a:r>
            <a:r>
              <a:rPr b="1" baseline="-25000" lang="ro"/>
              <a:t>1</a:t>
            </a:r>
            <a:r>
              <a:rPr b="1" lang="ro"/>
              <a:t>≥L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3</a:t>
            </a:r>
            <a:r>
              <a:rPr b="1" lang="ro"/>
              <a:t>, avem L</a:t>
            </a:r>
            <a:r>
              <a:rPr b="1" baseline="-25000" lang="ro"/>
              <a:t>3</a:t>
            </a:r>
            <a:r>
              <a:rPr b="1" lang="ro"/>
              <a:t>+L</a:t>
            </a:r>
            <a:r>
              <a:rPr b="1" baseline="-25000" lang="ro"/>
              <a:t>2</a:t>
            </a:r>
            <a:r>
              <a:rPr b="1" lang="ro"/>
              <a:t>≥L</a:t>
            </a:r>
            <a:r>
              <a:rPr b="1" baseline="-25000" lang="ro"/>
              <a:t>1</a:t>
            </a:r>
            <a:endParaRPr b="1" baseline="-25000"/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1587" y="464900"/>
            <a:ext cx="2032413" cy="16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9"/>
          <p:cNvPicPr preferRelativeResize="0"/>
          <p:nvPr/>
        </p:nvPicPr>
        <p:blipFill rotWithShape="1">
          <a:blip r:embed="rId4">
            <a:alphaModFix/>
          </a:blip>
          <a:srcRect b="5428" l="0" r="11213" t="0"/>
          <a:stretch/>
        </p:blipFill>
        <p:spPr>
          <a:xfrm>
            <a:off x="7047825" y="464900"/>
            <a:ext cx="2032425" cy="1927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